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58" r:id="rId7"/>
    <p:sldId id="262" r:id="rId8"/>
    <p:sldId id="268" r:id="rId9"/>
    <p:sldId id="269" r:id="rId10"/>
    <p:sldId id="265" r:id="rId11"/>
    <p:sldId id="264" r:id="rId12"/>
    <p:sldId id="263" r:id="rId13"/>
    <p:sldId id="270" r:id="rId14"/>
    <p:sldId id="259" r:id="rId15"/>
    <p:sldId id="260" r:id="rId16"/>
    <p:sldId id="261" r:id="rId17"/>
    <p:sldId id="266" r:id="rId18"/>
    <p:sldId id="271" r:id="rId19"/>
    <p:sldId id="272"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0704" autoAdjust="0"/>
  </p:normalViewPr>
  <p:slideViewPr>
    <p:cSldViewPr snapToGrid="0">
      <p:cViewPr varScale="1">
        <p:scale>
          <a:sx n="112" d="100"/>
          <a:sy n="112" d="100"/>
        </p:scale>
        <p:origin x="552"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3/26/2022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0.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hyperlink" Target="https://lisabalbach.com/arlt9/228/fav_pies.json" TargetMode="Externa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lisabalbach.com/arlt9/228/global_earthquakes.html" TargetMode="External"/><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9.xml"/><Relationship Id="rId6" Type="http://schemas.openxmlformats.org/officeDocument/2006/relationships/image" Target="../media/image24.jp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CIT 228 Data visualization project</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Russell Arlt</a:t>
            </a:r>
          </a:p>
        </p:txBody>
      </p:sp>
    </p:spTree>
    <p:extLst>
      <p:ext uri="{BB962C8B-B14F-4D97-AF65-F5344CB8AC3E}">
        <p14:creationId xmlns:p14="http://schemas.microsoft.com/office/powerpoint/2010/main" val="2586058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descr="A close up of a strawberry&#10;&#10;Description automatically generated with medium confidence">
            <a:extLst>
              <a:ext uri="{FF2B5EF4-FFF2-40B4-BE49-F238E27FC236}">
                <a16:creationId xmlns:a16="http://schemas.microsoft.com/office/drawing/2014/main" id="{A3A08E74-B3EF-4EC5-807E-BF2DF854B9DD}"/>
              </a:ext>
            </a:extLst>
          </p:cNvPr>
          <p:cNvPicPr>
            <a:picLocks noChangeAspect="1"/>
          </p:cNvPicPr>
          <p:nvPr/>
        </p:nvPicPr>
        <p:blipFill>
          <a:blip r:embed="rId2"/>
          <a:stretch>
            <a:fillRect/>
          </a:stretch>
        </p:blipFill>
        <p:spPr>
          <a:xfrm>
            <a:off x="1928388" y="641256"/>
            <a:ext cx="7441949" cy="49651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icture containing fruit, food, fresh&#10;&#10;Description automatically generated">
            <a:extLst>
              <a:ext uri="{FF2B5EF4-FFF2-40B4-BE49-F238E27FC236}">
                <a16:creationId xmlns:a16="http://schemas.microsoft.com/office/drawing/2014/main" id="{7EF0CEFA-0D41-48E7-86DD-921ED7B89CD2}"/>
              </a:ext>
            </a:extLst>
          </p:cNvPr>
          <p:cNvPicPr>
            <a:picLocks noChangeAspect="1"/>
          </p:cNvPicPr>
          <p:nvPr/>
        </p:nvPicPr>
        <p:blipFill>
          <a:blip r:embed="rId3"/>
          <a:stretch>
            <a:fillRect/>
          </a:stretch>
        </p:blipFill>
        <p:spPr>
          <a:xfrm>
            <a:off x="54485" y="53441"/>
            <a:ext cx="3804506" cy="25383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3" name="Picture 12" descr="A picture containing food, plate, fruit, plastic&#10;&#10;Description automatically generated">
            <a:extLst>
              <a:ext uri="{FF2B5EF4-FFF2-40B4-BE49-F238E27FC236}">
                <a16:creationId xmlns:a16="http://schemas.microsoft.com/office/drawing/2014/main" id="{92193841-E287-417C-9DE7-5DA1319D83C6}"/>
              </a:ext>
            </a:extLst>
          </p:cNvPr>
          <p:cNvPicPr>
            <a:picLocks noChangeAspect="1"/>
          </p:cNvPicPr>
          <p:nvPr/>
        </p:nvPicPr>
        <p:blipFill>
          <a:blip r:embed="rId4"/>
          <a:stretch>
            <a:fillRect/>
          </a:stretch>
        </p:blipFill>
        <p:spPr>
          <a:xfrm>
            <a:off x="6762938" y="3693039"/>
            <a:ext cx="5398883" cy="30284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A picture containing food, fruit, red&#10;&#10;Description automatically generated">
            <a:extLst>
              <a:ext uri="{FF2B5EF4-FFF2-40B4-BE49-F238E27FC236}">
                <a16:creationId xmlns:a16="http://schemas.microsoft.com/office/drawing/2014/main" id="{60523DDF-13BA-4CBA-8D11-0F114D6D1F06}"/>
              </a:ext>
            </a:extLst>
          </p:cNvPr>
          <p:cNvPicPr>
            <a:picLocks noChangeAspect="1"/>
          </p:cNvPicPr>
          <p:nvPr/>
        </p:nvPicPr>
        <p:blipFill>
          <a:blip r:embed="rId5"/>
          <a:stretch>
            <a:fillRect/>
          </a:stretch>
        </p:blipFill>
        <p:spPr>
          <a:xfrm>
            <a:off x="7826885" y="51986"/>
            <a:ext cx="4310630" cy="28625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1"/>
            <a:ext cx="10515600" cy="733330"/>
          </a:xfrm>
        </p:spPr>
        <p:txBody>
          <a:bodyPr>
            <a:normAutofit/>
          </a:bodyPr>
          <a:lstStyle/>
          <a:p>
            <a:r>
              <a:rPr lang="en-US" sz="2400" dirty="0">
                <a:solidFill>
                  <a:schemeClr val="bg1"/>
                </a:solidFill>
              </a:rPr>
              <a:t>Food Is related to everything!</a:t>
            </a:r>
          </a:p>
        </p:txBody>
      </p:sp>
      <p:pic>
        <p:nvPicPr>
          <p:cNvPr id="19" name="Picture 18" descr="A pile of berries&#10;&#10;Description automatically generated with low confidence">
            <a:extLst>
              <a:ext uri="{FF2B5EF4-FFF2-40B4-BE49-F238E27FC236}">
                <a16:creationId xmlns:a16="http://schemas.microsoft.com/office/drawing/2014/main" id="{C21CC9DE-AC20-489C-B964-EBE8C2D0B1C2}"/>
              </a:ext>
            </a:extLst>
          </p:cNvPr>
          <p:cNvPicPr>
            <a:picLocks noChangeAspect="1"/>
          </p:cNvPicPr>
          <p:nvPr/>
        </p:nvPicPr>
        <p:blipFill>
          <a:blip r:embed="rId6"/>
          <a:stretch>
            <a:fillRect/>
          </a:stretch>
        </p:blipFill>
        <p:spPr>
          <a:xfrm>
            <a:off x="30180" y="4458878"/>
            <a:ext cx="3518624" cy="23420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96385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082142" cy="585788"/>
          </a:xfrm>
        </p:spPr>
        <p:txBody>
          <a:bodyPr/>
          <a:lstStyle/>
          <a:p>
            <a:r>
              <a:rPr lang="en-US" dirty="0"/>
              <a:t>TIMELINE</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Q1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Q2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Q3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Q4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dirty="0"/>
              <a:t>Synergize scalable e-commerce</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dirty="0"/>
              <a:t>Coordinate e-business applications</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dirty="0"/>
              <a:t>Deploy strategic networks with compelling e-business needs</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dirty="0"/>
              <a:t>Disseminate standardized metrics</a:t>
            </a:r>
          </a:p>
        </p:txBody>
      </p:sp>
      <p:sp>
        <p:nvSpPr>
          <p:cNvPr id="16" name="Date Placeholder 15">
            <a:extLst>
              <a:ext uri="{FF2B5EF4-FFF2-40B4-BE49-F238E27FC236}">
                <a16:creationId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a:t>20XX</a:t>
            </a:r>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PRESENTATION TITLE</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11</a:t>
            </a:fld>
            <a:endParaRPr lang="en-US" dirty="0"/>
          </a:p>
        </p:txBody>
      </p:sp>
      <p:pic>
        <p:nvPicPr>
          <p:cNvPr id="8" name="Picture 7" descr="Chart, pie chart&#10;&#10;Description automatically generated">
            <a:extLst>
              <a:ext uri="{FF2B5EF4-FFF2-40B4-BE49-F238E27FC236}">
                <a16:creationId xmlns:a16="http://schemas.microsoft.com/office/drawing/2014/main" id="{112E023C-A7A1-4E3E-9AA6-B6A2295D1958}"/>
              </a:ext>
            </a:extLst>
          </p:cNvPr>
          <p:cNvPicPr>
            <a:picLocks noChangeAspect="1"/>
          </p:cNvPicPr>
          <p:nvPr/>
        </p:nvPicPr>
        <p:blipFill>
          <a:blip r:embed="rId2"/>
          <a:stretch>
            <a:fillRect/>
          </a:stretch>
        </p:blipFill>
        <p:spPr>
          <a:xfrm>
            <a:off x="-1283516" y="0"/>
            <a:ext cx="13475516" cy="6858000"/>
          </a:xfrm>
          <a:prstGeom prst="rect">
            <a:avLst/>
          </a:prstGeom>
        </p:spPr>
      </p:pic>
      <p:sp>
        <p:nvSpPr>
          <p:cNvPr id="9" name="TextBox 8">
            <a:extLst>
              <a:ext uri="{FF2B5EF4-FFF2-40B4-BE49-F238E27FC236}">
                <a16:creationId xmlns:a16="http://schemas.microsoft.com/office/drawing/2014/main" id="{D5340391-EE07-40CA-9BE4-FC3DDA40F7CA}"/>
              </a:ext>
            </a:extLst>
          </p:cNvPr>
          <p:cNvSpPr txBox="1"/>
          <p:nvPr/>
        </p:nvSpPr>
        <p:spPr>
          <a:xfrm>
            <a:off x="166074" y="6169899"/>
            <a:ext cx="10644800" cy="369332"/>
          </a:xfrm>
          <a:prstGeom prst="rect">
            <a:avLst/>
          </a:prstGeom>
          <a:noFill/>
        </p:spPr>
        <p:txBody>
          <a:bodyPr wrap="square" rtlCol="0">
            <a:spAutoFit/>
          </a:bodyPr>
          <a:lstStyle/>
          <a:p>
            <a:r>
              <a:rPr lang="en-US" dirty="0"/>
              <a:t>Citation U.S. Department of Agriculture: https://fdc.nal.usda.gov/download-datasets.html</a:t>
            </a:r>
          </a:p>
        </p:txBody>
      </p:sp>
    </p:spTree>
    <p:extLst>
      <p:ext uri="{BB962C8B-B14F-4D97-AF65-F5344CB8AC3E}">
        <p14:creationId xmlns:p14="http://schemas.microsoft.com/office/powerpoint/2010/main" val="332104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AREAS OF FOCUS</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776936"/>
            <a:ext cx="3924300" cy="823912"/>
          </a:xfrm>
        </p:spPr>
        <p:txBody>
          <a:bodyPr/>
          <a:lstStyle/>
          <a:p>
            <a:r>
              <a:rPr lang="en-US" dirty="0"/>
              <a:t>B2B MARKET SCENARIOS</a:t>
            </a:r>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7410173" y="2776936"/>
            <a:ext cx="3943627" cy="823912"/>
          </a:xfrm>
        </p:spPr>
        <p:txBody>
          <a:bodyPr/>
          <a:lstStyle/>
          <a:p>
            <a:r>
              <a:rPr lang="en-US" dirty="0"/>
              <a:t>CLOUD-BASED OPPORTUNITIES</a:t>
            </a:r>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7410173" y="3834606"/>
            <a:ext cx="3943627" cy="1997867"/>
          </a:xfrm>
        </p:spPr>
        <p:txBody>
          <a:bodyPr>
            <a:normAutofit/>
          </a:bodyPr>
          <a:lstStyle/>
          <a:p>
            <a:r>
              <a:rPr lang="en-US" dirty="0"/>
              <a:t>Iterative approaches to corporate strategy</a:t>
            </a:r>
          </a:p>
          <a:p>
            <a:r>
              <a:rPr lang="en-US" dirty="0"/>
              <a:t>​Establish a management framework from the inside​</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11" name="Picture 10" descr="Chart, bar chart&#10;&#10;Description automatically generated">
            <a:extLst>
              <a:ext uri="{FF2B5EF4-FFF2-40B4-BE49-F238E27FC236}">
                <a16:creationId xmlns:a16="http://schemas.microsoft.com/office/drawing/2014/main" id="{34969D1C-73C5-4FC2-9A84-E7F3ADD6B2F5}"/>
              </a:ext>
            </a:extLst>
          </p:cNvPr>
          <p:cNvPicPr>
            <a:picLocks noChangeAspect="1"/>
          </p:cNvPicPr>
          <p:nvPr/>
        </p:nvPicPr>
        <p:blipFill>
          <a:blip r:embed="rId2"/>
          <a:stretch>
            <a:fillRect/>
          </a:stretch>
        </p:blipFill>
        <p:spPr>
          <a:xfrm>
            <a:off x="0" y="0"/>
            <a:ext cx="12192000" cy="4558465"/>
          </a:xfrm>
          <a:prstGeom prst="rect">
            <a:avLst/>
          </a:prstGeom>
        </p:spPr>
      </p:pic>
      <p:pic>
        <p:nvPicPr>
          <p:cNvPr id="13" name="Picture 12" descr="Chart, bar chart&#10;&#10;Description automatically generated">
            <a:extLst>
              <a:ext uri="{FF2B5EF4-FFF2-40B4-BE49-F238E27FC236}">
                <a16:creationId xmlns:a16="http://schemas.microsoft.com/office/drawing/2014/main" id="{E74D279D-EB59-43C5-93C5-65ECE0D3AB5E}"/>
              </a:ext>
            </a:extLst>
          </p:cNvPr>
          <p:cNvPicPr>
            <a:picLocks noChangeAspect="1"/>
          </p:cNvPicPr>
          <p:nvPr/>
        </p:nvPicPr>
        <p:blipFill>
          <a:blip r:embed="rId3"/>
          <a:stretch>
            <a:fillRect/>
          </a:stretch>
        </p:blipFill>
        <p:spPr>
          <a:xfrm>
            <a:off x="1" y="4558465"/>
            <a:ext cx="4144710" cy="2276360"/>
          </a:xfrm>
          <a:prstGeom prst="rect">
            <a:avLst/>
          </a:prstGeom>
        </p:spPr>
      </p:pic>
      <p:pic>
        <p:nvPicPr>
          <p:cNvPr id="15" name="Picture 14" descr="Chart, bar chart&#10;&#10;Description automatically generated">
            <a:extLst>
              <a:ext uri="{FF2B5EF4-FFF2-40B4-BE49-F238E27FC236}">
                <a16:creationId xmlns:a16="http://schemas.microsoft.com/office/drawing/2014/main" id="{0E9DAC21-A089-4390-ABEE-8AE8482A4E58}"/>
              </a:ext>
            </a:extLst>
          </p:cNvPr>
          <p:cNvPicPr>
            <a:picLocks noChangeAspect="1"/>
          </p:cNvPicPr>
          <p:nvPr/>
        </p:nvPicPr>
        <p:blipFill>
          <a:blip r:embed="rId4"/>
          <a:stretch>
            <a:fillRect/>
          </a:stretch>
        </p:blipFill>
        <p:spPr>
          <a:xfrm>
            <a:off x="6426437" y="4558465"/>
            <a:ext cx="5765563" cy="2299535"/>
          </a:xfrm>
          <a:prstGeom prst="rect">
            <a:avLst/>
          </a:prstGeom>
        </p:spPr>
      </p:pic>
      <p:sp>
        <p:nvSpPr>
          <p:cNvPr id="18" name="TextBox 17">
            <a:hlinkClick r:id="rId5"/>
            <a:extLst>
              <a:ext uri="{FF2B5EF4-FFF2-40B4-BE49-F238E27FC236}">
                <a16:creationId xmlns:a16="http://schemas.microsoft.com/office/drawing/2014/main" id="{B046F8E4-6320-41B6-84FB-DB5E970369F1}"/>
              </a:ext>
            </a:extLst>
          </p:cNvPr>
          <p:cNvSpPr txBox="1"/>
          <p:nvPr/>
        </p:nvSpPr>
        <p:spPr>
          <a:xfrm>
            <a:off x="4227932" y="4698819"/>
            <a:ext cx="2090160" cy="923330"/>
          </a:xfrm>
          <a:prstGeom prst="rect">
            <a:avLst/>
          </a:prstGeom>
          <a:noFill/>
        </p:spPr>
        <p:txBody>
          <a:bodyPr wrap="square" rtlCol="0">
            <a:spAutoFit/>
          </a:bodyPr>
          <a:lstStyle/>
          <a:p>
            <a:r>
              <a:rPr lang="en-US" dirty="0">
                <a:hlinkClick r:id="rId5"/>
              </a:rPr>
              <a:t>https://lisabalbach.com/arlt9/228/fav_pies.json</a:t>
            </a:r>
            <a:endParaRPr lang="en-US" dirty="0"/>
          </a:p>
        </p:txBody>
      </p:sp>
    </p:spTree>
    <p:extLst>
      <p:ext uri="{BB962C8B-B14F-4D97-AF65-F5344CB8AC3E}">
        <p14:creationId xmlns:p14="http://schemas.microsoft.com/office/powerpoint/2010/main" val="1663780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BUT WHAT DOES IT ALL MEAN?</a:t>
            </a:r>
            <a:br>
              <a:rPr lang="en-US" dirty="0"/>
            </a:br>
            <a:br>
              <a:rPr lang="en-US" dirty="0"/>
            </a:br>
            <a:r>
              <a:rPr lang="en-US" dirty="0"/>
              <a:t>I’m glad you ASKED.</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156125" y="3052072"/>
            <a:ext cx="2882475" cy="823912"/>
          </a:xfrm>
        </p:spPr>
        <p:txBody>
          <a:bodyPr/>
          <a:lstStyle/>
          <a:p>
            <a:r>
              <a:rPr lang="en-US" dirty="0"/>
              <a:t>Infrastructure that can withstand earthquakes?</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4" y="4781905"/>
            <a:ext cx="2896671" cy="823912"/>
          </a:xfrm>
        </p:spPr>
        <p:txBody>
          <a:bodyPr/>
          <a:lstStyle/>
          <a:p>
            <a:r>
              <a:rPr lang="en-US" dirty="0"/>
              <a:t>Fruit flavor? Like from pies?</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1" y="3060281"/>
            <a:ext cx="2882475" cy="1226764"/>
          </a:xfrm>
        </p:spPr>
        <p:txBody>
          <a:bodyPr/>
          <a:lstStyle/>
          <a:p>
            <a:r>
              <a:rPr lang="en-US" dirty="0"/>
              <a:t>The greatest source of amino acid glycine?</a:t>
            </a:r>
          </a:p>
          <a:p>
            <a:r>
              <a:rPr lang="en-US" sz="800" dirty="0"/>
              <a:t>https://www.healthline.com/nutrition/gelatin-benefits</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
        <p:nvSpPr>
          <p:cNvPr id="18" name="Text Placeholder 4">
            <a:extLst>
              <a:ext uri="{FF2B5EF4-FFF2-40B4-BE49-F238E27FC236}">
                <a16:creationId xmlns:a16="http://schemas.microsoft.com/office/drawing/2014/main" id="{ABA15C5E-43D7-4CCC-960F-B50E925C44AB}"/>
              </a:ext>
            </a:extLst>
          </p:cNvPr>
          <p:cNvSpPr txBox="1">
            <a:spLocks/>
          </p:cNvSpPr>
          <p:nvPr/>
        </p:nvSpPr>
        <p:spPr>
          <a:xfrm>
            <a:off x="4800065" y="2929336"/>
            <a:ext cx="2896671"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A way to stop incoming comets?</a:t>
            </a:r>
          </a:p>
        </p:txBody>
      </p:sp>
    </p:spTree>
    <p:extLst>
      <p:ext uri="{BB962C8B-B14F-4D97-AF65-F5344CB8AC3E}">
        <p14:creationId xmlns:p14="http://schemas.microsoft.com/office/powerpoint/2010/main" val="1429429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Gelatin! The wonder food</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660774"/>
            <a:ext cx="5111750" cy="1525588"/>
          </a:xfrm>
        </p:spPr>
        <p:txBody>
          <a:bodyPr>
            <a:normAutofit/>
          </a:bodyPr>
          <a:lstStyle/>
          <a:p>
            <a:r>
              <a:rPr lang="en-US" dirty="0"/>
              <a:t>While we continue through life, we keep building infrastructure that cannot withstand earthquakes, but gelatin can! My first investment opportunity is GELATIN HOMES! </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pic>
        <p:nvPicPr>
          <p:cNvPr id="7" name="20220326_150056">
            <a:hlinkClick r:id="" action="ppaction://media"/>
            <a:extLst>
              <a:ext uri="{FF2B5EF4-FFF2-40B4-BE49-F238E27FC236}">
                <a16:creationId xmlns:a16="http://schemas.microsoft.com/office/drawing/2014/main" id="{8F57A5AC-8ED3-4E8F-9732-F4C0984DD8F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0913" y="0"/>
            <a:ext cx="4091107" cy="6857999"/>
          </a:xfrm>
          <a:prstGeom prst="rect">
            <a:avLst/>
          </a:prstGeom>
        </p:spPr>
      </p:pic>
    </p:spTree>
    <p:extLst>
      <p:ext uri="{BB962C8B-B14F-4D97-AF65-F5344CB8AC3E}">
        <p14:creationId xmlns:p14="http://schemas.microsoft.com/office/powerpoint/2010/main" val="1742861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Now I know what you are thinking, there can’t be anything more!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15</a:t>
            </a:fld>
            <a:endParaRPr lang="en-US" dirty="0"/>
          </a:p>
        </p:txBody>
      </p:sp>
      <p:sp>
        <p:nvSpPr>
          <p:cNvPr id="8" name="Subtitle 7">
            <a:extLst>
              <a:ext uri="{FF2B5EF4-FFF2-40B4-BE49-F238E27FC236}">
                <a16:creationId xmlns:a16="http://schemas.microsoft.com/office/drawing/2014/main" id="{F394C211-4B04-49AA-877B-529CA6857404}"/>
              </a:ext>
            </a:extLst>
          </p:cNvPr>
          <p:cNvSpPr>
            <a:spLocks noGrp="1"/>
          </p:cNvSpPr>
          <p:nvPr>
            <p:ph type="subTitle" idx="1"/>
          </p:nvPr>
        </p:nvSpPr>
        <p:spPr/>
        <p:txBody>
          <a:bodyPr/>
          <a:lstStyle/>
          <a:p>
            <a:r>
              <a:rPr lang="en-US" dirty="0"/>
              <a:t>But there is…….</a:t>
            </a:r>
            <a:br>
              <a:rPr lang="en-US" dirty="0"/>
            </a:br>
            <a:r>
              <a:rPr lang="en-US" dirty="0"/>
              <a:t>THE SECOND INVESTMENT OPPORTUNITY!</a:t>
            </a:r>
            <a:br>
              <a:rPr lang="en-US" dirty="0"/>
            </a:br>
            <a:endParaRPr lang="en-US" dirty="0"/>
          </a:p>
        </p:txBody>
      </p:sp>
    </p:spTree>
    <p:extLst>
      <p:ext uri="{BB962C8B-B14F-4D97-AF65-F5344CB8AC3E}">
        <p14:creationId xmlns:p14="http://schemas.microsoft.com/office/powerpoint/2010/main" val="1969787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C13F-E81D-4AFE-B379-74D46BCB32EC}"/>
              </a:ext>
            </a:extLst>
          </p:cNvPr>
          <p:cNvSpPr>
            <a:spLocks noGrp="1"/>
          </p:cNvSpPr>
          <p:nvPr>
            <p:ph type="ctrTitle"/>
          </p:nvPr>
        </p:nvSpPr>
        <p:spPr>
          <a:xfrm>
            <a:off x="2780146" y="168954"/>
            <a:ext cx="4179570" cy="2158610"/>
          </a:xfrm>
        </p:spPr>
        <p:txBody>
          <a:bodyPr/>
          <a:lstStyle/>
          <a:p>
            <a:r>
              <a:rPr lang="en-US" dirty="0"/>
              <a:t>THE gelatin comet and asteroid defense fund!</a:t>
            </a:r>
          </a:p>
        </p:txBody>
      </p:sp>
      <p:sp>
        <p:nvSpPr>
          <p:cNvPr id="6" name="Slide Number Placeholder 5">
            <a:extLst>
              <a:ext uri="{FF2B5EF4-FFF2-40B4-BE49-F238E27FC236}">
                <a16:creationId xmlns:a16="http://schemas.microsoft.com/office/drawing/2014/main" id="{FA6EB7E1-8DB5-4865-AE2E-3A4A68C96964}"/>
              </a:ext>
            </a:extLst>
          </p:cNvPr>
          <p:cNvSpPr>
            <a:spLocks noGrp="1"/>
          </p:cNvSpPr>
          <p:nvPr>
            <p:ph type="sldNum" sz="quarter" idx="12"/>
          </p:nvPr>
        </p:nvSpPr>
        <p:spPr/>
        <p:txBody>
          <a:bodyPr/>
          <a:lstStyle/>
          <a:p>
            <a:fld id="{A49DFD55-3C28-40EF-9E31-A92D2E4017FF}" type="slidenum">
              <a:rPr lang="en-US" smtClean="0"/>
              <a:pPr/>
              <a:t>16</a:t>
            </a:fld>
            <a:endParaRPr lang="en-US" dirty="0"/>
          </a:p>
        </p:txBody>
      </p:sp>
      <p:pic>
        <p:nvPicPr>
          <p:cNvPr id="8" name="20220326_150330">
            <a:hlinkClick r:id="" action="ppaction://media"/>
            <a:extLst>
              <a:ext uri="{FF2B5EF4-FFF2-40B4-BE49-F238E27FC236}">
                <a16:creationId xmlns:a16="http://schemas.microsoft.com/office/drawing/2014/main" id="{F57813BB-B91D-4D53-9704-3D6AA2EFF8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52509" y="-22952"/>
            <a:ext cx="3389185" cy="6880952"/>
          </a:xfrm>
          <a:prstGeom prst="rect">
            <a:avLst/>
          </a:prstGeom>
        </p:spPr>
      </p:pic>
    </p:spTree>
    <p:extLst>
      <p:ext uri="{BB962C8B-B14F-4D97-AF65-F5344CB8AC3E}">
        <p14:creationId xmlns:p14="http://schemas.microsoft.com/office/powerpoint/2010/main" val="2908129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DB96881-AD84-C574-045E-C29C0DAED09C}"/>
              </a:ext>
            </a:extLst>
          </p:cNvPr>
          <p:cNvSpPr>
            <a:spLocks noGrp="1"/>
          </p:cNvSpPr>
          <p:nvPr>
            <p:ph type="title"/>
          </p:nvPr>
        </p:nvSpPr>
        <p:spPr>
          <a:xfrm>
            <a:off x="5510431" y="0"/>
            <a:ext cx="5111750" cy="4085439"/>
          </a:xfrm>
        </p:spPr>
        <p:txBody>
          <a:bodyPr>
            <a:normAutofit/>
          </a:bodyPr>
          <a:lstStyle/>
          <a:p>
            <a:r>
              <a:rPr lang="en-US" dirty="0"/>
              <a:t>Thank you all for coming to my investment opportunity. I’m looking to start with 100 billion dollars for research.</a:t>
            </a:r>
            <a:br>
              <a:rPr lang="en-US" dirty="0"/>
            </a:br>
            <a:r>
              <a:rPr lang="en-US" dirty="0"/>
              <a:t>And don’t forget to eat your gelatin!!!!</a:t>
            </a:r>
            <a:br>
              <a:rPr lang="en-US" dirty="0"/>
            </a:br>
            <a:r>
              <a:rPr lang="en-US" dirty="0"/>
              <a:t>The greatest source of amino acid glycine.</a:t>
            </a:r>
          </a:p>
        </p:txBody>
      </p:sp>
      <p:sp>
        <p:nvSpPr>
          <p:cNvPr id="6" name="Slide Number Placeholder 5">
            <a:extLst>
              <a:ext uri="{FF2B5EF4-FFF2-40B4-BE49-F238E27FC236}">
                <a16:creationId xmlns:a16="http://schemas.microsoft.com/office/drawing/2014/main" id="{C91C85CE-500F-4BB3-B018-8B525A1D922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17</a:t>
            </a:fld>
            <a:endParaRPr lang="en-US"/>
          </a:p>
        </p:txBody>
      </p:sp>
      <p:pic>
        <p:nvPicPr>
          <p:cNvPr id="7" name="20220326_151257">
            <a:hlinkClick r:id="" action="ppaction://media"/>
            <a:extLst>
              <a:ext uri="{FF2B5EF4-FFF2-40B4-BE49-F238E27FC236}">
                <a16:creationId xmlns:a16="http://schemas.microsoft.com/office/drawing/2014/main" id="{1C873A6D-B180-4422-A28A-049363550E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0"/>
            <a:ext cx="3857625" cy="6858000"/>
          </a:xfrm>
          <a:prstGeom prst="rect">
            <a:avLst/>
          </a:prstGeom>
        </p:spPr>
      </p:pic>
    </p:spTree>
    <p:extLst>
      <p:ext uri="{BB962C8B-B14F-4D97-AF65-F5344CB8AC3E}">
        <p14:creationId xmlns:p14="http://schemas.microsoft.com/office/powerpoint/2010/main" val="840193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E07EE-EC8D-405F-9079-2F59BC7BEE71}"/>
              </a:ext>
            </a:extLst>
          </p:cNvPr>
          <p:cNvSpPr>
            <a:spLocks noGrp="1"/>
          </p:cNvSpPr>
          <p:nvPr>
            <p:ph type="title"/>
          </p:nvPr>
        </p:nvSpPr>
        <p:spPr/>
        <p:txBody>
          <a:bodyPr>
            <a:normAutofit fontScale="90000"/>
          </a:bodyPr>
          <a:lstStyle/>
          <a:p>
            <a:br>
              <a:rPr lang="en-US" dirty="0"/>
            </a:br>
            <a:r>
              <a:rPr lang="en-US" dirty="0"/>
              <a:t>investment opportunities can be followed up at</a:t>
            </a:r>
            <a:br>
              <a:rPr lang="en-US" dirty="0"/>
            </a:br>
            <a:r>
              <a:rPr lang="en-US" dirty="0"/>
              <a:t>arlt9@mail.nmc.edu</a:t>
            </a:r>
          </a:p>
        </p:txBody>
      </p:sp>
      <p:sp>
        <p:nvSpPr>
          <p:cNvPr id="6" name="Slide Number Placeholder 5">
            <a:extLst>
              <a:ext uri="{FF2B5EF4-FFF2-40B4-BE49-F238E27FC236}">
                <a16:creationId xmlns:a16="http://schemas.microsoft.com/office/drawing/2014/main" id="{7698C85B-682C-4D12-B3D3-3C54850F0A03}"/>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23855218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normAutofit lnSpcReduction="10000"/>
          </a:bodyPr>
          <a:lstStyle/>
          <a:p>
            <a:r>
              <a:rPr lang="en-US" dirty="0"/>
              <a:t>Introduction/ why invest?</a:t>
            </a:r>
          </a:p>
          <a:p>
            <a:r>
              <a:rPr lang="en-US" dirty="0"/>
              <a:t>Earthquake Data</a:t>
            </a:r>
          </a:p>
          <a:p>
            <a:r>
              <a:rPr lang="en-US" dirty="0"/>
              <a:t>Comet Data</a:t>
            </a:r>
          </a:p>
          <a:p>
            <a:r>
              <a:rPr lang="en-US" dirty="0"/>
              <a:t>Food Data</a:t>
            </a:r>
          </a:p>
          <a:p>
            <a:r>
              <a:rPr lang="en-US" dirty="0"/>
              <a:t>The REVEAL</a:t>
            </a:r>
          </a:p>
          <a:p>
            <a:r>
              <a:rPr lang="en-US" dirty="0"/>
              <a:t>Summary</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2022</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The Investment</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030876"/>
            <a:ext cx="5111750" cy="2155486"/>
          </a:xfrm>
        </p:spPr>
        <p:txBody>
          <a:bodyPr/>
          <a:lstStyle/>
          <a:p>
            <a:r>
              <a:rPr lang="en-US" dirty="0"/>
              <a:t>Greetings investors and business moguls!</a:t>
            </a:r>
          </a:p>
          <a:p>
            <a:r>
              <a:rPr lang="en-US" dirty="0"/>
              <a:t>Thank you for taking time to attend my virtual investment opportunity, and let me tell you, you WON’T be disappointed. Let’s start simple. The world is a dangerous place, with many perils. How does one create a thriving business in a time like this? Well. Let’s find out together.</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09157" y="626724"/>
            <a:ext cx="4179570" cy="761575"/>
          </a:xfrm>
        </p:spPr>
        <p:txBody>
          <a:bodyPr/>
          <a:lstStyle/>
          <a:p>
            <a:r>
              <a:rPr lang="en-US" dirty="0"/>
              <a:t>EARTHQUAKES!!!!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r>
              <a:rPr lang="en-US" dirty="0"/>
              <a:t>There can’t be that many right? </a:t>
            </a:r>
          </a:p>
        </p:txBody>
      </p:sp>
    </p:spTree>
    <p:extLst>
      <p:ext uri="{BB962C8B-B14F-4D97-AF65-F5344CB8AC3E}">
        <p14:creationId xmlns:p14="http://schemas.microsoft.com/office/powerpoint/2010/main" val="379728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12034"/>
            <a:ext cx="10515600" cy="1325563"/>
          </a:xfrm>
        </p:spPr>
        <p:txBody>
          <a:bodyPr>
            <a:noAutofit/>
          </a:bodyPr>
          <a:lstStyle/>
          <a:p>
            <a:r>
              <a:rPr lang="en-US" sz="9600" b="1" u="sng" dirty="0"/>
              <a:t>WRONG!</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8" name="Picture 7">
            <a:extLst>
              <a:ext uri="{FF2B5EF4-FFF2-40B4-BE49-F238E27FC236}">
                <a16:creationId xmlns:a16="http://schemas.microsoft.com/office/drawing/2014/main" id="{BF80C422-5191-4602-8F30-085DF7C5234B}"/>
              </a:ext>
            </a:extLst>
          </p:cNvPr>
          <p:cNvPicPr>
            <a:picLocks noChangeAspect="1"/>
          </p:cNvPicPr>
          <p:nvPr/>
        </p:nvPicPr>
        <p:blipFill>
          <a:blip r:embed="rId2"/>
          <a:stretch>
            <a:fillRect/>
          </a:stretch>
        </p:blipFill>
        <p:spPr>
          <a:xfrm>
            <a:off x="0" y="1289542"/>
            <a:ext cx="12192000" cy="5477282"/>
          </a:xfrm>
          <a:prstGeom prst="rect">
            <a:avLst/>
          </a:prstGeom>
        </p:spPr>
      </p:pic>
      <p:sp>
        <p:nvSpPr>
          <p:cNvPr id="5" name="TextBox 4">
            <a:extLst>
              <a:ext uri="{FF2B5EF4-FFF2-40B4-BE49-F238E27FC236}">
                <a16:creationId xmlns:a16="http://schemas.microsoft.com/office/drawing/2014/main" id="{17E56182-E709-48DB-B4E5-FD93C1F85BEA}"/>
              </a:ext>
            </a:extLst>
          </p:cNvPr>
          <p:cNvSpPr txBox="1"/>
          <p:nvPr/>
        </p:nvSpPr>
        <p:spPr>
          <a:xfrm>
            <a:off x="2782584" y="1669927"/>
            <a:ext cx="6626831" cy="307777"/>
          </a:xfrm>
          <a:prstGeom prst="rect">
            <a:avLst/>
          </a:prstGeom>
          <a:noFill/>
        </p:spPr>
        <p:txBody>
          <a:bodyPr wrap="square" rtlCol="0">
            <a:spAutoFit/>
          </a:bodyPr>
          <a:lstStyle/>
          <a:p>
            <a:r>
              <a:rPr lang="en-US" sz="1400" dirty="0"/>
              <a:t>https://lisabalbach.com/arlt9/228/global_</a:t>
            </a:r>
            <a:r>
              <a:rPr lang="en-US" sz="1400" dirty="0">
                <a:hlinkClick r:id="rId3"/>
              </a:rPr>
              <a:t>earthquakes</a:t>
            </a:r>
            <a:r>
              <a:rPr lang="en-US" sz="1400" dirty="0"/>
              <a:t>.html</a:t>
            </a:r>
          </a:p>
        </p:txBody>
      </p:sp>
      <p:sp>
        <p:nvSpPr>
          <p:cNvPr id="14" name="TextBox 13">
            <a:extLst>
              <a:ext uri="{FF2B5EF4-FFF2-40B4-BE49-F238E27FC236}">
                <a16:creationId xmlns:a16="http://schemas.microsoft.com/office/drawing/2014/main" id="{52856ADE-9318-412B-B48D-F9741F27DF51}"/>
              </a:ext>
            </a:extLst>
          </p:cNvPr>
          <p:cNvSpPr txBox="1"/>
          <p:nvPr/>
        </p:nvSpPr>
        <p:spPr>
          <a:xfrm>
            <a:off x="167780" y="6410088"/>
            <a:ext cx="9504726" cy="307777"/>
          </a:xfrm>
          <a:prstGeom prst="rect">
            <a:avLst/>
          </a:prstGeom>
          <a:noFill/>
        </p:spPr>
        <p:txBody>
          <a:bodyPr wrap="square" rtlCol="0">
            <a:spAutoFit/>
          </a:bodyPr>
          <a:lstStyle/>
          <a:p>
            <a:r>
              <a:rPr lang="en-US" sz="1400" dirty="0"/>
              <a:t>Citation U.S. Geological Survey: https://earthquake.usgs.gov/earthquakes/feed/v1.0/geojson.php#earthquakes</a:t>
            </a:r>
          </a:p>
        </p:txBody>
      </p:sp>
    </p:spTree>
    <p:extLst>
      <p:ext uri="{BB962C8B-B14F-4D97-AF65-F5344CB8AC3E}">
        <p14:creationId xmlns:p14="http://schemas.microsoft.com/office/powerpoint/2010/main" val="2303579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12" name="Picture 11" descr="https://pixabay.com/users/angelo_giordano-753934/">
            <a:extLst>
              <a:ext uri="{FF2B5EF4-FFF2-40B4-BE49-F238E27FC236}">
                <a16:creationId xmlns:a16="http://schemas.microsoft.com/office/drawing/2014/main" id="{ACDCD9E4-8818-4D36-AA75-C4F903CCBA7A}"/>
              </a:ext>
            </a:extLst>
          </p:cNvPr>
          <p:cNvPicPr>
            <a:picLocks noChangeAspect="1"/>
          </p:cNvPicPr>
          <p:nvPr/>
        </p:nvPicPr>
        <p:blipFill>
          <a:blip r:embed="rId2"/>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0B5680A3-E28B-40B8-9FA9-89AFBB98BA85}"/>
              </a:ext>
            </a:extLst>
          </p:cNvPr>
          <p:cNvSpPr txBox="1"/>
          <p:nvPr/>
        </p:nvSpPr>
        <p:spPr>
          <a:xfrm>
            <a:off x="9629869" y="6682016"/>
            <a:ext cx="2562131" cy="215444"/>
          </a:xfrm>
          <a:prstGeom prst="rect">
            <a:avLst/>
          </a:prstGeom>
          <a:solidFill>
            <a:schemeClr val="bg1"/>
          </a:solidFill>
        </p:spPr>
        <p:txBody>
          <a:bodyPr wrap="square" rtlCol="0">
            <a:spAutoFit/>
          </a:bodyPr>
          <a:lstStyle/>
          <a:p>
            <a:r>
              <a:rPr lang="en-US" sz="800" dirty="0"/>
              <a:t>https://pixabay.com/users/angelo_giordano-753934/</a:t>
            </a:r>
          </a:p>
        </p:txBody>
      </p:sp>
    </p:spTree>
    <p:extLst>
      <p:ext uri="{BB962C8B-B14F-4D97-AF65-F5344CB8AC3E}">
        <p14:creationId xmlns:p14="http://schemas.microsoft.com/office/powerpoint/2010/main" val="2499682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7</a:t>
            </a:fld>
            <a:endParaRPr lang="en-US" dirty="0"/>
          </a:p>
        </p:txBody>
      </p:sp>
      <p:sp>
        <p:nvSpPr>
          <p:cNvPr id="11" name="TextBox 10">
            <a:extLst>
              <a:ext uri="{FF2B5EF4-FFF2-40B4-BE49-F238E27FC236}">
                <a16:creationId xmlns:a16="http://schemas.microsoft.com/office/drawing/2014/main" id="{E8B5E689-A9C9-481A-9443-244B1275952D}"/>
              </a:ext>
            </a:extLst>
          </p:cNvPr>
          <p:cNvSpPr txBox="1"/>
          <p:nvPr/>
        </p:nvSpPr>
        <p:spPr>
          <a:xfrm>
            <a:off x="4354716" y="1964602"/>
            <a:ext cx="2037030" cy="646331"/>
          </a:xfrm>
          <a:prstGeom prst="rect">
            <a:avLst/>
          </a:prstGeom>
          <a:noFill/>
        </p:spPr>
        <p:txBody>
          <a:bodyPr wrap="square" rtlCol="0">
            <a:spAutoFit/>
          </a:bodyPr>
          <a:lstStyle/>
          <a:p>
            <a:r>
              <a:rPr lang="en-US" sz="3600" dirty="0"/>
              <a:t>Comets!?</a:t>
            </a:r>
          </a:p>
        </p:txBody>
      </p:sp>
      <p:sp>
        <p:nvSpPr>
          <p:cNvPr id="12" name="TextBox 11">
            <a:extLst>
              <a:ext uri="{FF2B5EF4-FFF2-40B4-BE49-F238E27FC236}">
                <a16:creationId xmlns:a16="http://schemas.microsoft.com/office/drawing/2014/main" id="{73A09C4E-73CB-4A0A-B437-371CC6BB3A57}"/>
              </a:ext>
            </a:extLst>
          </p:cNvPr>
          <p:cNvSpPr txBox="1"/>
          <p:nvPr/>
        </p:nvSpPr>
        <p:spPr>
          <a:xfrm>
            <a:off x="3286408" y="3612333"/>
            <a:ext cx="7749766" cy="369332"/>
          </a:xfrm>
          <a:prstGeom prst="rect">
            <a:avLst/>
          </a:prstGeom>
          <a:noFill/>
        </p:spPr>
        <p:txBody>
          <a:bodyPr wrap="square" rtlCol="0">
            <a:spAutoFit/>
          </a:bodyPr>
          <a:lstStyle/>
          <a:p>
            <a:r>
              <a:rPr lang="en-US" dirty="0"/>
              <a:t>They can’t be related in any way to this presentation though right?</a:t>
            </a:r>
          </a:p>
        </p:txBody>
      </p:sp>
    </p:spTree>
    <p:extLst>
      <p:ext uri="{BB962C8B-B14F-4D97-AF65-F5344CB8AC3E}">
        <p14:creationId xmlns:p14="http://schemas.microsoft.com/office/powerpoint/2010/main" val="744379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A47042F5-F34A-480D-8B6D-B3B0F4C8054B}"/>
              </a:ext>
            </a:extLst>
          </p:cNvPr>
          <p:cNvPicPr>
            <a:picLocks noChangeAspect="1"/>
          </p:cNvPicPr>
          <p:nvPr/>
        </p:nvPicPr>
        <p:blipFill>
          <a:blip r:embed="rId2"/>
          <a:stretch>
            <a:fillRect/>
          </a:stretch>
        </p:blipFill>
        <p:spPr>
          <a:xfrm>
            <a:off x="0" y="333374"/>
            <a:ext cx="12192000" cy="6524625"/>
          </a:xfrm>
          <a:prstGeom prst="rect">
            <a:avLst/>
          </a:prstGeom>
        </p:spPr>
      </p:pic>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
        <p:nvSpPr>
          <p:cNvPr id="5" name="Title 4">
            <a:extLst>
              <a:ext uri="{FF2B5EF4-FFF2-40B4-BE49-F238E27FC236}">
                <a16:creationId xmlns:a16="http://schemas.microsoft.com/office/drawing/2014/main" id="{15491A47-503A-4D11-9FC9-59C731B07E1C}"/>
              </a:ext>
            </a:extLst>
          </p:cNvPr>
          <p:cNvSpPr>
            <a:spLocks noGrp="1"/>
          </p:cNvSpPr>
          <p:nvPr>
            <p:ph type="title"/>
          </p:nvPr>
        </p:nvSpPr>
        <p:spPr>
          <a:xfrm>
            <a:off x="1858120" y="0"/>
            <a:ext cx="7883409" cy="869133"/>
          </a:xfrm>
        </p:spPr>
        <p:txBody>
          <a:bodyPr>
            <a:normAutofit/>
          </a:bodyPr>
          <a:lstStyle/>
          <a:p>
            <a:r>
              <a:rPr lang="en-US" sz="3200" b="1" u="sng" dirty="0"/>
              <a:t>WRONG AGAIN!</a:t>
            </a:r>
          </a:p>
        </p:txBody>
      </p:sp>
      <p:sp>
        <p:nvSpPr>
          <p:cNvPr id="46" name="TextBox 45">
            <a:extLst>
              <a:ext uri="{FF2B5EF4-FFF2-40B4-BE49-F238E27FC236}">
                <a16:creationId xmlns:a16="http://schemas.microsoft.com/office/drawing/2014/main" id="{7C7D0641-0D60-4596-B5C2-8BB19DDBFC4F}"/>
              </a:ext>
            </a:extLst>
          </p:cNvPr>
          <p:cNvSpPr txBox="1"/>
          <p:nvPr/>
        </p:nvSpPr>
        <p:spPr>
          <a:xfrm>
            <a:off x="99588" y="6356350"/>
            <a:ext cx="11896254" cy="261610"/>
          </a:xfrm>
          <a:prstGeom prst="rect">
            <a:avLst/>
          </a:prstGeom>
          <a:noFill/>
        </p:spPr>
        <p:txBody>
          <a:bodyPr wrap="square" rtlCol="0">
            <a:spAutoFit/>
          </a:bodyPr>
          <a:lstStyle/>
          <a:p>
            <a:r>
              <a:rPr lang="en-US" sz="1100" dirty="0"/>
              <a:t>Citation </a:t>
            </a:r>
            <a:r>
              <a:rPr lang="en-US" sz="1100" dirty="0" err="1"/>
              <a:t>Data.Gov</a:t>
            </a:r>
            <a:r>
              <a:rPr lang="en-US" sz="1100" dirty="0"/>
              <a:t>: https://catalog.data.gov/dataset/near-earth-comets-orbital-elements/resource/004f2e90-04b7-4358-a402-7742015f02b8</a:t>
            </a:r>
          </a:p>
        </p:txBody>
      </p:sp>
    </p:spTree>
    <p:extLst>
      <p:ext uri="{BB962C8B-B14F-4D97-AF65-F5344CB8AC3E}">
        <p14:creationId xmlns:p14="http://schemas.microsoft.com/office/powerpoint/2010/main" val="2619301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US" dirty="0"/>
              <a:t>MEET OUR TEAM  </a:t>
            </a:r>
          </a:p>
        </p:txBody>
      </p:sp>
      <p:pic>
        <p:nvPicPr>
          <p:cNvPr id="357" name="Picture Placeholder 356" descr="Headshot for team slides ">
            <a:extLst>
              <a:ext uri="{FF2B5EF4-FFF2-40B4-BE49-F238E27FC236}">
                <a16:creationId xmlns:a16="http://schemas.microsoft.com/office/drawing/2014/main" id="{1AA9DB68-9DD0-4157-9F94-F215A6B134C1}"/>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877176" y="2428875"/>
            <a:ext cx="1066800" cy="1066800"/>
          </a:xfrm>
        </p:spPr>
      </p:pic>
      <p:sp>
        <p:nvSpPr>
          <p:cNvPr id="3" name="Text Placeholder 2">
            <a:extLst>
              <a:ext uri="{FF2B5EF4-FFF2-40B4-BE49-F238E27FC236}">
                <a16:creationId xmlns:a16="http://schemas.microsoft.com/office/drawing/2014/main" id="{25A49E2A-E51F-4DB7-B643-0BACFA4CDF33}"/>
              </a:ext>
            </a:extLst>
          </p:cNvPr>
          <p:cNvSpPr>
            <a:spLocks noGrp="1"/>
          </p:cNvSpPr>
          <p:nvPr>
            <p:ph type="body" idx="1"/>
          </p:nvPr>
        </p:nvSpPr>
        <p:spPr>
          <a:xfrm>
            <a:off x="1500168" y="3654378"/>
            <a:ext cx="1828800" cy="343061"/>
          </a:xfrm>
        </p:spPr>
        <p:txBody>
          <a:bodyPr/>
          <a:lstStyle/>
          <a:p>
            <a:r>
              <a:rPr lang="en-US" dirty="0"/>
              <a:t>TAKUMA HAYASHI</a:t>
            </a:r>
          </a:p>
        </p:txBody>
      </p:sp>
      <p:sp>
        <p:nvSpPr>
          <p:cNvPr id="11" name="Text Placeholder 10">
            <a:extLst>
              <a:ext uri="{FF2B5EF4-FFF2-40B4-BE49-F238E27FC236}">
                <a16:creationId xmlns:a16="http://schemas.microsoft.com/office/drawing/2014/main" id="{AA8375DF-11E9-44DF-BAA3-EACBE17AF4A7}"/>
              </a:ext>
            </a:extLst>
          </p:cNvPr>
          <p:cNvSpPr>
            <a:spLocks noGrp="1"/>
          </p:cNvSpPr>
          <p:nvPr>
            <p:ph type="body" idx="21"/>
          </p:nvPr>
        </p:nvSpPr>
        <p:spPr>
          <a:xfrm>
            <a:off x="1500168" y="3809747"/>
            <a:ext cx="1828800" cy="343061"/>
          </a:xfrm>
        </p:spPr>
        <p:txBody>
          <a:bodyPr/>
          <a:lstStyle/>
          <a:p>
            <a:r>
              <a:rPr lang="en-US" dirty="0"/>
              <a:t>President</a:t>
            </a:r>
          </a:p>
        </p:txBody>
      </p:sp>
      <p:pic>
        <p:nvPicPr>
          <p:cNvPr id="359" name="Picture Placeholder 358" descr="Headshot for team slides ">
            <a:extLst>
              <a:ext uri="{FF2B5EF4-FFF2-40B4-BE49-F238E27FC236}">
                <a16:creationId xmlns:a16="http://schemas.microsoft.com/office/drawing/2014/main" id="{32C08192-2F27-4ED3-9CEE-4C37C7DFE674}"/>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4226270" y="2428875"/>
            <a:ext cx="1066800" cy="1066800"/>
          </a:xfrm>
        </p:spPr>
      </p:pic>
      <p:sp>
        <p:nvSpPr>
          <p:cNvPr id="8" name="Text Placeholder 7">
            <a:extLst>
              <a:ext uri="{FF2B5EF4-FFF2-40B4-BE49-F238E27FC236}">
                <a16:creationId xmlns:a16="http://schemas.microsoft.com/office/drawing/2014/main" id="{9584E2DE-7061-44CB-A94B-5555484F9744}"/>
              </a:ext>
            </a:extLst>
          </p:cNvPr>
          <p:cNvSpPr>
            <a:spLocks noGrp="1"/>
          </p:cNvSpPr>
          <p:nvPr>
            <p:ph type="body" idx="18"/>
          </p:nvPr>
        </p:nvSpPr>
        <p:spPr>
          <a:xfrm>
            <a:off x="3849262" y="3654378"/>
            <a:ext cx="1828800" cy="343061"/>
          </a:xfrm>
        </p:spPr>
        <p:txBody>
          <a:bodyPr/>
          <a:lstStyle/>
          <a:p>
            <a:r>
              <a:rPr lang="en-US" dirty="0"/>
              <a:t>MIRJAM NILSSON</a:t>
            </a:r>
          </a:p>
        </p:txBody>
      </p:sp>
      <p:sp>
        <p:nvSpPr>
          <p:cNvPr id="12" name="Text Placeholder 11">
            <a:extLst>
              <a:ext uri="{FF2B5EF4-FFF2-40B4-BE49-F238E27FC236}">
                <a16:creationId xmlns:a16="http://schemas.microsoft.com/office/drawing/2014/main" id="{57F11552-18E0-4565-AE6F-DE5290DF1269}"/>
              </a:ext>
            </a:extLst>
          </p:cNvPr>
          <p:cNvSpPr>
            <a:spLocks noGrp="1"/>
          </p:cNvSpPr>
          <p:nvPr>
            <p:ph type="body" idx="22"/>
          </p:nvPr>
        </p:nvSpPr>
        <p:spPr>
          <a:xfrm>
            <a:off x="3849262" y="3809747"/>
            <a:ext cx="1828800" cy="343061"/>
          </a:xfrm>
        </p:spPr>
        <p:txBody>
          <a:bodyPr/>
          <a:lstStyle/>
          <a:p>
            <a:r>
              <a:rPr lang="en-US" dirty="0"/>
              <a:t>Chief Executive Officer</a:t>
            </a:r>
          </a:p>
        </p:txBody>
      </p:sp>
      <p:pic>
        <p:nvPicPr>
          <p:cNvPr id="361" name="Picture Placeholder 360" descr="Headshot for team slides ">
            <a:extLst>
              <a:ext uri="{FF2B5EF4-FFF2-40B4-BE49-F238E27FC236}">
                <a16:creationId xmlns:a16="http://schemas.microsoft.com/office/drawing/2014/main" id="{CA581025-9A6A-4294-8F86-E611BCEFAB15}"/>
              </a:ext>
            </a:extLst>
          </p:cNvPr>
          <p:cNvPicPr>
            <a:picLocks noGrp="1" noChangeAspect="1"/>
          </p:cNvPicPr>
          <p:nvPr>
            <p:ph type="pic" sz="quarter" idx="37"/>
          </p:nvPr>
        </p:nvPicPr>
        <p:blipFill rotWithShape="1">
          <a:blip r:embed="rId4">
            <a:extLst>
              <a:ext uri="{28A0092B-C50C-407E-A947-70E740481C1C}">
                <a14:useLocalDpi xmlns:a14="http://schemas.microsoft.com/office/drawing/2010/main" val="0"/>
              </a:ext>
            </a:extLst>
          </a:blip>
          <a:srcRect/>
          <a:stretch/>
        </p:blipFill>
        <p:spPr>
          <a:xfrm>
            <a:off x="6655584" y="2428875"/>
            <a:ext cx="1066800" cy="1066800"/>
          </a:xfrm>
        </p:spPr>
      </p:pic>
      <p:sp>
        <p:nvSpPr>
          <p:cNvPr id="9" name="Text Placeholder 8">
            <a:extLst>
              <a:ext uri="{FF2B5EF4-FFF2-40B4-BE49-F238E27FC236}">
                <a16:creationId xmlns:a16="http://schemas.microsoft.com/office/drawing/2014/main" id="{87AF403D-91FB-404C-9346-862EFEC3564F}"/>
              </a:ext>
            </a:extLst>
          </p:cNvPr>
          <p:cNvSpPr>
            <a:spLocks noGrp="1"/>
          </p:cNvSpPr>
          <p:nvPr>
            <p:ph type="body" idx="19"/>
          </p:nvPr>
        </p:nvSpPr>
        <p:spPr>
          <a:xfrm>
            <a:off x="6198355" y="3654378"/>
            <a:ext cx="2105135" cy="343061"/>
          </a:xfrm>
        </p:spPr>
        <p:txBody>
          <a:bodyPr/>
          <a:lstStyle/>
          <a:p>
            <a:r>
              <a:rPr lang="en-US" dirty="0"/>
              <a:t>RAJESH SANTOSHI</a:t>
            </a:r>
          </a:p>
        </p:txBody>
      </p:sp>
      <p:sp>
        <p:nvSpPr>
          <p:cNvPr id="13" name="Text Placeholder 12">
            <a:extLst>
              <a:ext uri="{FF2B5EF4-FFF2-40B4-BE49-F238E27FC236}">
                <a16:creationId xmlns:a16="http://schemas.microsoft.com/office/drawing/2014/main" id="{92682AD9-94FA-4E64-864B-DC8F7A320D5C}"/>
              </a:ext>
            </a:extLst>
          </p:cNvPr>
          <p:cNvSpPr>
            <a:spLocks noGrp="1"/>
          </p:cNvSpPr>
          <p:nvPr>
            <p:ph type="body" idx="23"/>
          </p:nvPr>
        </p:nvSpPr>
        <p:spPr>
          <a:xfrm>
            <a:off x="6095999" y="3809747"/>
            <a:ext cx="2299855" cy="343061"/>
          </a:xfrm>
        </p:spPr>
        <p:txBody>
          <a:bodyPr/>
          <a:lstStyle/>
          <a:p>
            <a:r>
              <a:rPr lang="en-US" dirty="0"/>
              <a:t>Chief Operations Officer</a:t>
            </a:r>
          </a:p>
        </p:txBody>
      </p:sp>
      <p:pic>
        <p:nvPicPr>
          <p:cNvPr id="363" name="Picture Placeholder 362" descr="Headshot for team slides ">
            <a:extLst>
              <a:ext uri="{FF2B5EF4-FFF2-40B4-BE49-F238E27FC236}">
                <a16:creationId xmlns:a16="http://schemas.microsoft.com/office/drawing/2014/main" id="{0AB7C4F4-0E33-47EC-A40D-D03ECD81A39B}"/>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9136814" y="2428875"/>
            <a:ext cx="1066800" cy="1066800"/>
          </a:xfrm>
        </p:spPr>
      </p:pic>
      <p:sp>
        <p:nvSpPr>
          <p:cNvPr id="10" name="Text Placeholder 9">
            <a:extLst>
              <a:ext uri="{FF2B5EF4-FFF2-40B4-BE49-F238E27FC236}">
                <a16:creationId xmlns:a16="http://schemas.microsoft.com/office/drawing/2014/main" id="{0EE34DCC-0789-4B21-A328-FF554B1B07BE}"/>
              </a:ext>
            </a:extLst>
          </p:cNvPr>
          <p:cNvSpPr>
            <a:spLocks noGrp="1"/>
          </p:cNvSpPr>
          <p:nvPr>
            <p:ph type="body" idx="20"/>
          </p:nvPr>
        </p:nvSpPr>
        <p:spPr>
          <a:xfrm>
            <a:off x="8759806" y="3654378"/>
            <a:ext cx="1828800" cy="343061"/>
          </a:xfrm>
        </p:spPr>
        <p:txBody>
          <a:bodyPr/>
          <a:lstStyle/>
          <a:p>
            <a:r>
              <a:rPr lang="en-US" dirty="0"/>
              <a:t>RAJESH SANTOSHI</a:t>
            </a:r>
          </a:p>
        </p:txBody>
      </p:sp>
      <p:sp>
        <p:nvSpPr>
          <p:cNvPr id="14" name="Text Placeholder 13">
            <a:extLst>
              <a:ext uri="{FF2B5EF4-FFF2-40B4-BE49-F238E27FC236}">
                <a16:creationId xmlns:a16="http://schemas.microsoft.com/office/drawing/2014/main" id="{AE93F4CF-DD26-41DA-BA4C-2DCAC0B2F5EB}"/>
              </a:ext>
            </a:extLst>
          </p:cNvPr>
          <p:cNvSpPr>
            <a:spLocks noGrp="1"/>
          </p:cNvSpPr>
          <p:nvPr>
            <p:ph type="body" idx="24"/>
          </p:nvPr>
        </p:nvSpPr>
        <p:spPr>
          <a:xfrm>
            <a:off x="8744480" y="3809747"/>
            <a:ext cx="1844126" cy="343061"/>
          </a:xfrm>
        </p:spPr>
        <p:txBody>
          <a:bodyPr/>
          <a:lstStyle/>
          <a:p>
            <a:r>
              <a:rPr lang="en-US" dirty="0"/>
              <a:t>VP Marketing</a:t>
            </a:r>
          </a:p>
        </p:txBody>
      </p:sp>
      <p:pic>
        <p:nvPicPr>
          <p:cNvPr id="365" name="Picture Placeholder 364" descr="Headshot for team slides ">
            <a:extLst>
              <a:ext uri="{FF2B5EF4-FFF2-40B4-BE49-F238E27FC236}">
                <a16:creationId xmlns:a16="http://schemas.microsoft.com/office/drawing/2014/main" id="{13CD5AED-E130-432E-8952-7CB3F68F3312}"/>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a:xfrm>
            <a:off x="1877176" y="4287711"/>
            <a:ext cx="1066800" cy="1066800"/>
          </a:xfrm>
        </p:spPr>
      </p:pic>
      <p:sp>
        <p:nvSpPr>
          <p:cNvPr id="36" name="Text Placeholder 35">
            <a:extLst>
              <a:ext uri="{FF2B5EF4-FFF2-40B4-BE49-F238E27FC236}">
                <a16:creationId xmlns:a16="http://schemas.microsoft.com/office/drawing/2014/main" id="{9935192B-6592-4598-9D51-CFDF6F0A854F}"/>
              </a:ext>
            </a:extLst>
          </p:cNvPr>
          <p:cNvSpPr>
            <a:spLocks noGrp="1"/>
          </p:cNvSpPr>
          <p:nvPr>
            <p:ph type="body" idx="25"/>
          </p:nvPr>
        </p:nvSpPr>
        <p:spPr>
          <a:xfrm>
            <a:off x="1500168" y="5513214"/>
            <a:ext cx="1828800" cy="343061"/>
          </a:xfrm>
        </p:spPr>
        <p:txBody>
          <a:bodyPr/>
          <a:lstStyle/>
          <a:p>
            <a:r>
              <a:rPr lang="en-US" dirty="0"/>
              <a:t>GRAHAM BARNES</a:t>
            </a:r>
          </a:p>
        </p:txBody>
      </p:sp>
      <p:sp>
        <p:nvSpPr>
          <p:cNvPr id="44" name="Text Placeholder 43">
            <a:extLst>
              <a:ext uri="{FF2B5EF4-FFF2-40B4-BE49-F238E27FC236}">
                <a16:creationId xmlns:a16="http://schemas.microsoft.com/office/drawing/2014/main" id="{F759A1DD-45A5-4764-8966-C107C4C4832C}"/>
              </a:ext>
            </a:extLst>
          </p:cNvPr>
          <p:cNvSpPr>
            <a:spLocks noGrp="1"/>
          </p:cNvSpPr>
          <p:nvPr>
            <p:ph type="body" idx="33"/>
          </p:nvPr>
        </p:nvSpPr>
        <p:spPr>
          <a:xfrm>
            <a:off x="1500168" y="5668583"/>
            <a:ext cx="1828800" cy="343061"/>
          </a:xfrm>
        </p:spPr>
        <p:txBody>
          <a:bodyPr/>
          <a:lstStyle/>
          <a:p>
            <a:r>
              <a:rPr lang="en-US" dirty="0"/>
              <a:t>VP Product</a:t>
            </a:r>
          </a:p>
        </p:txBody>
      </p:sp>
      <p:pic>
        <p:nvPicPr>
          <p:cNvPr id="367" name="Picture Placeholder 366" descr="Headshot for team slides ">
            <a:extLst>
              <a:ext uri="{FF2B5EF4-FFF2-40B4-BE49-F238E27FC236}">
                <a16:creationId xmlns:a16="http://schemas.microsoft.com/office/drawing/2014/main" id="{73D462EE-3D1E-4964-B729-2B963BD87288}"/>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a:xfrm>
            <a:off x="4226270" y="4287711"/>
            <a:ext cx="1066800" cy="1066800"/>
          </a:xfrm>
        </p:spPr>
      </p:pic>
      <p:sp>
        <p:nvSpPr>
          <p:cNvPr id="41" name="Text Placeholder 40">
            <a:extLst>
              <a:ext uri="{FF2B5EF4-FFF2-40B4-BE49-F238E27FC236}">
                <a16:creationId xmlns:a16="http://schemas.microsoft.com/office/drawing/2014/main" id="{6B09ED3A-8EC7-42CA-B68B-1377E5460E75}"/>
              </a:ext>
            </a:extLst>
          </p:cNvPr>
          <p:cNvSpPr>
            <a:spLocks noGrp="1"/>
          </p:cNvSpPr>
          <p:nvPr>
            <p:ph type="body" idx="30"/>
          </p:nvPr>
        </p:nvSpPr>
        <p:spPr>
          <a:xfrm>
            <a:off x="3849262" y="5513214"/>
            <a:ext cx="1828800" cy="343061"/>
          </a:xfrm>
        </p:spPr>
        <p:txBody>
          <a:bodyPr/>
          <a:lstStyle/>
          <a:p>
            <a:r>
              <a:rPr lang="en-US" dirty="0"/>
              <a:t>ROWAN MURPHY</a:t>
            </a:r>
          </a:p>
        </p:txBody>
      </p:sp>
      <p:sp>
        <p:nvSpPr>
          <p:cNvPr id="45" name="Text Placeholder 44">
            <a:extLst>
              <a:ext uri="{FF2B5EF4-FFF2-40B4-BE49-F238E27FC236}">
                <a16:creationId xmlns:a16="http://schemas.microsoft.com/office/drawing/2014/main" id="{021B5FEC-BECF-4604-A9AB-1C9E810794F6}"/>
              </a:ext>
            </a:extLst>
          </p:cNvPr>
          <p:cNvSpPr>
            <a:spLocks noGrp="1"/>
          </p:cNvSpPr>
          <p:nvPr>
            <p:ph type="body" idx="34"/>
          </p:nvPr>
        </p:nvSpPr>
        <p:spPr>
          <a:xfrm>
            <a:off x="3849262" y="5668583"/>
            <a:ext cx="1828800" cy="343061"/>
          </a:xfrm>
        </p:spPr>
        <p:txBody>
          <a:bodyPr/>
          <a:lstStyle/>
          <a:p>
            <a:r>
              <a:rPr lang="en-US" dirty="0"/>
              <a:t>SEO Strategist</a:t>
            </a:r>
          </a:p>
        </p:txBody>
      </p:sp>
      <p:pic>
        <p:nvPicPr>
          <p:cNvPr id="369" name="Picture Placeholder 368" descr="Headshot for team slides ">
            <a:extLst>
              <a:ext uri="{FF2B5EF4-FFF2-40B4-BE49-F238E27FC236}">
                <a16:creationId xmlns:a16="http://schemas.microsoft.com/office/drawing/2014/main" id="{3DD82FDB-1001-45E1-AA54-7904FCC108DE}"/>
              </a:ext>
            </a:extLst>
          </p:cNvPr>
          <p:cNvPicPr>
            <a:picLocks noGrp="1" noChangeAspect="1"/>
          </p:cNvPicPr>
          <p:nvPr>
            <p:ph type="pic" sz="quarter" idx="38"/>
          </p:nvPr>
        </p:nvPicPr>
        <p:blipFill rotWithShape="1">
          <a:blip r:embed="rId8">
            <a:extLst>
              <a:ext uri="{28A0092B-C50C-407E-A947-70E740481C1C}">
                <a14:useLocalDpi xmlns:a14="http://schemas.microsoft.com/office/drawing/2010/main" val="0"/>
              </a:ext>
            </a:extLst>
          </a:blip>
          <a:srcRect/>
          <a:stretch/>
        </p:blipFill>
        <p:spPr>
          <a:xfrm>
            <a:off x="6655584" y="4287711"/>
            <a:ext cx="1066800" cy="1066800"/>
          </a:xfrm>
        </p:spPr>
      </p:pic>
      <p:sp>
        <p:nvSpPr>
          <p:cNvPr id="42" name="Text Placeholder 41">
            <a:extLst>
              <a:ext uri="{FF2B5EF4-FFF2-40B4-BE49-F238E27FC236}">
                <a16:creationId xmlns:a16="http://schemas.microsoft.com/office/drawing/2014/main" id="{3E07A9F3-763B-41EA-AC65-8EDB2CA31B8A}"/>
              </a:ext>
            </a:extLst>
          </p:cNvPr>
          <p:cNvSpPr>
            <a:spLocks noGrp="1"/>
          </p:cNvSpPr>
          <p:nvPr>
            <p:ph type="body" idx="31"/>
          </p:nvPr>
        </p:nvSpPr>
        <p:spPr>
          <a:xfrm>
            <a:off x="6339926" y="5513214"/>
            <a:ext cx="1828800" cy="343061"/>
          </a:xfrm>
        </p:spPr>
        <p:txBody>
          <a:bodyPr/>
          <a:lstStyle/>
          <a:p>
            <a:r>
              <a:rPr lang="en-US" dirty="0"/>
              <a:t>ELIZABETH MOORE</a:t>
            </a:r>
          </a:p>
        </p:txBody>
      </p:sp>
      <p:sp>
        <p:nvSpPr>
          <p:cNvPr id="46" name="Text Placeholder 45">
            <a:extLst>
              <a:ext uri="{FF2B5EF4-FFF2-40B4-BE49-F238E27FC236}">
                <a16:creationId xmlns:a16="http://schemas.microsoft.com/office/drawing/2014/main" id="{53A42804-1F4C-424E-9CB4-D1CD97B11CDE}"/>
              </a:ext>
            </a:extLst>
          </p:cNvPr>
          <p:cNvSpPr>
            <a:spLocks noGrp="1"/>
          </p:cNvSpPr>
          <p:nvPr>
            <p:ph type="body" idx="35"/>
          </p:nvPr>
        </p:nvSpPr>
        <p:spPr>
          <a:xfrm>
            <a:off x="6339926" y="5668583"/>
            <a:ext cx="1813474" cy="343061"/>
          </a:xfrm>
        </p:spPr>
        <p:txBody>
          <a:bodyPr/>
          <a:lstStyle/>
          <a:p>
            <a:r>
              <a:rPr lang="en-US" dirty="0"/>
              <a:t>Product Designer</a:t>
            </a:r>
          </a:p>
        </p:txBody>
      </p:sp>
      <p:pic>
        <p:nvPicPr>
          <p:cNvPr id="371" name="Picture Placeholder 370" descr="Headshot for team slides ">
            <a:extLst>
              <a:ext uri="{FF2B5EF4-FFF2-40B4-BE49-F238E27FC236}">
                <a16:creationId xmlns:a16="http://schemas.microsoft.com/office/drawing/2014/main" id="{5DC64598-F871-46A7-9338-8EB7BF26BEB6}"/>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a:xfrm>
            <a:off x="9136814" y="4287711"/>
            <a:ext cx="1066800" cy="1066800"/>
          </a:xfrm>
        </p:spPr>
      </p:pic>
      <p:sp>
        <p:nvSpPr>
          <p:cNvPr id="43" name="Text Placeholder 42">
            <a:extLst>
              <a:ext uri="{FF2B5EF4-FFF2-40B4-BE49-F238E27FC236}">
                <a16:creationId xmlns:a16="http://schemas.microsoft.com/office/drawing/2014/main" id="{7E484450-BE48-4C65-AEE1-5650AAC06067}"/>
              </a:ext>
            </a:extLst>
          </p:cNvPr>
          <p:cNvSpPr>
            <a:spLocks noGrp="1"/>
          </p:cNvSpPr>
          <p:nvPr>
            <p:ph type="body" idx="32"/>
          </p:nvPr>
        </p:nvSpPr>
        <p:spPr>
          <a:xfrm>
            <a:off x="8759806" y="5513214"/>
            <a:ext cx="1828800" cy="343061"/>
          </a:xfrm>
        </p:spPr>
        <p:txBody>
          <a:bodyPr/>
          <a:lstStyle/>
          <a:p>
            <a:r>
              <a:rPr lang="en-US" dirty="0"/>
              <a:t>ROBIN KLINE</a:t>
            </a:r>
          </a:p>
        </p:txBody>
      </p:sp>
      <p:sp>
        <p:nvSpPr>
          <p:cNvPr id="47" name="Text Placeholder 46">
            <a:extLst>
              <a:ext uri="{FF2B5EF4-FFF2-40B4-BE49-F238E27FC236}">
                <a16:creationId xmlns:a16="http://schemas.microsoft.com/office/drawing/2014/main" id="{8D8B5AD3-AE51-4D7A-AE7B-E9C350D0879B}"/>
              </a:ext>
            </a:extLst>
          </p:cNvPr>
          <p:cNvSpPr>
            <a:spLocks noGrp="1"/>
          </p:cNvSpPr>
          <p:nvPr>
            <p:ph type="body" idx="36"/>
          </p:nvPr>
        </p:nvSpPr>
        <p:spPr>
          <a:xfrm>
            <a:off x="8744480" y="5668583"/>
            <a:ext cx="1844126" cy="343061"/>
          </a:xfrm>
        </p:spPr>
        <p:txBody>
          <a:bodyPr/>
          <a:lstStyle/>
          <a:p>
            <a:r>
              <a:rPr lang="en-US" dirty="0"/>
              <a:t>Content Developer</a:t>
            </a:r>
          </a:p>
        </p:txBody>
      </p:sp>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a:xfrm>
            <a:off x="838200" y="6356350"/>
            <a:ext cx="2743200" cy="365125"/>
          </a:xfrm>
        </p:spPr>
        <p:txBody>
          <a:bodyPr/>
          <a:lstStyle/>
          <a:p>
            <a:r>
              <a:rPr lang="en-US" dirty="0"/>
              <a:t>20XX</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pic>
        <p:nvPicPr>
          <p:cNvPr id="5" name="Picture 4" descr="A picture containing satellite, star, night sky&#10;&#10;Description automatically generated">
            <a:extLst>
              <a:ext uri="{FF2B5EF4-FFF2-40B4-BE49-F238E27FC236}">
                <a16:creationId xmlns:a16="http://schemas.microsoft.com/office/drawing/2014/main" id="{4A4B02A7-1651-4182-9BDF-CBCD37E53A1D}"/>
              </a:ext>
            </a:extLst>
          </p:cNvPr>
          <p:cNvPicPr>
            <a:picLocks noChangeAspect="1"/>
          </p:cNvPicPr>
          <p:nvPr/>
        </p:nvPicPr>
        <p:blipFill>
          <a:blip r:embed="rId10"/>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8E2B207-9649-40B7-AC7B-029364002FF0}"/>
              </a:ext>
            </a:extLst>
          </p:cNvPr>
          <p:cNvSpPr txBox="1"/>
          <p:nvPr/>
        </p:nvSpPr>
        <p:spPr>
          <a:xfrm>
            <a:off x="0" y="6200981"/>
            <a:ext cx="2743200" cy="230832"/>
          </a:xfrm>
          <a:prstGeom prst="rect">
            <a:avLst/>
          </a:prstGeom>
          <a:noFill/>
        </p:spPr>
        <p:txBody>
          <a:bodyPr wrap="square" rtlCol="0">
            <a:spAutoFit/>
          </a:bodyPr>
          <a:lstStyle/>
          <a:p>
            <a:r>
              <a:rPr lang="en-US" sz="900" dirty="0"/>
              <a:t>Image found on </a:t>
            </a:r>
            <a:r>
              <a:rPr lang="en-US" sz="900" dirty="0" err="1"/>
              <a:t>Pixabay</a:t>
            </a:r>
            <a:endParaRPr lang="en-US" sz="900" dirty="0"/>
          </a:p>
        </p:txBody>
      </p:sp>
    </p:spTree>
    <p:extLst>
      <p:ext uri="{BB962C8B-B14F-4D97-AF65-F5344CB8AC3E}">
        <p14:creationId xmlns:p14="http://schemas.microsoft.com/office/powerpoint/2010/main" val="4055079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353</TotalTime>
  <Words>511</Words>
  <Application>Microsoft Office PowerPoint</Application>
  <PresentationFormat>Widescreen</PresentationFormat>
  <Paragraphs>93</Paragraphs>
  <Slides>18</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Tenorite</vt:lpstr>
      <vt:lpstr>Office Theme</vt:lpstr>
      <vt:lpstr>CIT 228 Data visualization project</vt:lpstr>
      <vt:lpstr>AGENDA</vt:lpstr>
      <vt:lpstr>INTRODUCTION</vt:lpstr>
      <vt:lpstr>EARTHQUAKES!!!!</vt:lpstr>
      <vt:lpstr>WRONG!</vt:lpstr>
      <vt:lpstr>PowerPoint Presentation</vt:lpstr>
      <vt:lpstr>PowerPoint Presentation</vt:lpstr>
      <vt:lpstr>WRONG AGAIN!</vt:lpstr>
      <vt:lpstr>MEET OUR TEAM  </vt:lpstr>
      <vt:lpstr>Food Is related to everything!</vt:lpstr>
      <vt:lpstr>TIMELINE</vt:lpstr>
      <vt:lpstr>AREAS OF FOCUS</vt:lpstr>
      <vt:lpstr>BUT WHAT DOES IT ALL MEAN?  I’m glad you ASKED.</vt:lpstr>
      <vt:lpstr>Gelatin! The wonder food</vt:lpstr>
      <vt:lpstr>Now I know what you are thinking, there can’t be anything more!</vt:lpstr>
      <vt:lpstr>THE gelatin comet and asteroid defense fund!</vt:lpstr>
      <vt:lpstr>Thank you all for coming to my investment opportunity. I’m looking to start with 100 billion dollars for research. And don’t forget to eat your gelatin!!!! The greatest source of amino acid glycine.</vt:lpstr>
      <vt:lpstr> investment opportunities can be followed up at arlt9@mail.nmc.edu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 228 Data visualization project</dc:title>
  <dc:creator>Russell Arlt</dc:creator>
  <cp:lastModifiedBy>Russell Arlt</cp:lastModifiedBy>
  <cp:revision>3</cp:revision>
  <dcterms:created xsi:type="dcterms:W3CDTF">2022-03-25T22:56:32Z</dcterms:created>
  <dcterms:modified xsi:type="dcterms:W3CDTF">2022-03-26T20:57:39Z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